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Baloo 2"/>
      <p:regular r:id="rId14"/>
      <p:bold r:id="rId15"/>
    </p:embeddedFont>
    <p:embeddedFont>
      <p:font typeface="Averia Serif Libr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Baloo2-bold.fntdata"/><Relationship Id="rId14" Type="http://schemas.openxmlformats.org/officeDocument/2006/relationships/font" Target="fonts/Baloo2-regular.fntdata"/><Relationship Id="rId17" Type="http://schemas.openxmlformats.org/officeDocument/2006/relationships/font" Target="fonts/AveriaSerifLibre-bold.fntdata"/><Relationship Id="rId16" Type="http://schemas.openxmlformats.org/officeDocument/2006/relationships/font" Target="fonts/AveriaSerifLibre-regular.fntdata"/><Relationship Id="rId19" Type="http://schemas.openxmlformats.org/officeDocument/2006/relationships/font" Target="fonts/AveriaSerifLibre-boldItalic.fntdata"/><Relationship Id="rId18" Type="http://schemas.openxmlformats.org/officeDocument/2006/relationships/font" Target="fonts/AveriaSerifLibr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d9f8ba3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d9f8ba3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cfbbb9260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3cfbbb9260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f824d9a0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9f824d9a0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f824d9a0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9f824d9a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9f824d9a0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9f824d9a0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f824d9a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f824d9a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rect b="b" l="l" r="r" t="t"/>
            <a:pathLst>
              <a:path extrusionOk="0" h="194282" w="131019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rect b="b" l="l" r="r" t="t"/>
            <a:pathLst>
              <a:path extrusionOk="0" h="158572" w="129939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2099750" y="1615325"/>
            <a:ext cx="49446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2099750" y="3031075"/>
            <a:ext cx="4944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5" name="Google Shape;9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96892" y="539500"/>
            <a:ext cx="3911360" cy="40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 flipH="1">
            <a:off x="-2120145" y="1115328"/>
            <a:ext cx="5062423" cy="6177965"/>
          </a:xfrm>
          <a:custGeom>
            <a:rect b="b" l="l" r="r" t="t"/>
            <a:pathLst>
              <a:path extrusionOk="0" h="158572" w="129939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136944">
            <a:off x="-102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71628" y="-2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28438" y="3607525"/>
            <a:ext cx="817389" cy="23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8100075">
            <a:off x="815539" y="159070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051212">
            <a:off x="707717" y="2359775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67304">
            <a:off x="719075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2151268" y="217571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2" type="subTitle"/>
          </p:nvPr>
        </p:nvSpPr>
        <p:spPr>
          <a:xfrm>
            <a:off x="5810213" y="217571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3" type="subTitle"/>
          </p:nvPr>
        </p:nvSpPr>
        <p:spPr>
          <a:xfrm>
            <a:off x="2151268" y="359240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4" type="subTitle"/>
          </p:nvPr>
        </p:nvSpPr>
        <p:spPr>
          <a:xfrm>
            <a:off x="5810213" y="359240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5" type="title"/>
          </p:nvPr>
        </p:nvSpPr>
        <p:spPr>
          <a:xfrm>
            <a:off x="1218246" y="21152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6" type="title"/>
          </p:nvPr>
        </p:nvSpPr>
        <p:spPr>
          <a:xfrm>
            <a:off x="1218246" y="3534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7" type="title"/>
          </p:nvPr>
        </p:nvSpPr>
        <p:spPr>
          <a:xfrm>
            <a:off x="4878771" y="21152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8" type="title"/>
          </p:nvPr>
        </p:nvSpPr>
        <p:spPr>
          <a:xfrm>
            <a:off x="4878771" y="3534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2151268" y="1920886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5810213" y="1920886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2151268" y="33376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5810213" y="33376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118" name="Google Shape;118;p13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type="title"/>
          </p:nvPr>
        </p:nvSpPr>
        <p:spPr>
          <a:xfrm>
            <a:off x="2963188" y="1993000"/>
            <a:ext cx="4805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4"/>
          <p:cNvSpPr txBox="1"/>
          <p:nvPr>
            <p:ph hasCustomPrompt="1" idx="2" type="title"/>
          </p:nvPr>
        </p:nvSpPr>
        <p:spPr>
          <a:xfrm>
            <a:off x="1635763" y="2307200"/>
            <a:ext cx="1067400" cy="67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2963188" y="2745725"/>
            <a:ext cx="4805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/>
          <p:nvPr/>
        </p:nvSpPr>
        <p:spPr>
          <a:xfrm>
            <a:off x="-1723645" y="-1590046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4211283" y="20759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193180" y="-671008"/>
            <a:ext cx="557000" cy="258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264636">
            <a:off x="-653479" y="-266850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126" y="3327624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8540505" y="14706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8531766">
            <a:off x="301160" y="4272528"/>
            <a:ext cx="523380" cy="66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3515" y="42476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149465" y="1021249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167304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099852">
            <a:off x="1394681" y="24728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515" y="933663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2509325" y="2335063"/>
            <a:ext cx="4125300" cy="14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15"/>
          <p:cNvSpPr txBox="1"/>
          <p:nvPr>
            <p:ph hasCustomPrompt="1" idx="2" type="title"/>
          </p:nvPr>
        </p:nvSpPr>
        <p:spPr>
          <a:xfrm>
            <a:off x="4038325" y="1204229"/>
            <a:ext cx="1067400" cy="63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2509325" y="3776559"/>
            <a:ext cx="4125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/>
          <p:nvPr/>
        </p:nvSpPr>
        <p:spPr>
          <a:xfrm>
            <a:off x="-1939749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92862">
            <a:off x="571487" y="-953061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115">
            <a:off x="434721" y="101284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700334">
            <a:off x="394678" y="4282019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1690545" y="123296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145079" y="21685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965621" y="1174825"/>
            <a:ext cx="93029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96901">
            <a:off x="7605874" y="-72496"/>
            <a:ext cx="1147479" cy="168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26400" y="2989725"/>
            <a:ext cx="6691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8" name="Google Shape;158;p16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096663" y="865575"/>
            <a:ext cx="27855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1" type="subTitle"/>
          </p:nvPr>
        </p:nvSpPr>
        <p:spPr>
          <a:xfrm>
            <a:off x="1096663" y="3161625"/>
            <a:ext cx="2785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/>
          <p:nvPr>
            <p:ph idx="2" type="pic"/>
          </p:nvPr>
        </p:nvSpPr>
        <p:spPr>
          <a:xfrm>
            <a:off x="4279938" y="690300"/>
            <a:ext cx="3767400" cy="376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864013" y="1815300"/>
            <a:ext cx="278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1" type="subTitle"/>
          </p:nvPr>
        </p:nvSpPr>
        <p:spPr>
          <a:xfrm>
            <a:off x="864013" y="2311800"/>
            <a:ext cx="2780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>
            <a:off x="4340994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 flipH="1" rot="5400000">
            <a:off x="-1012010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562926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268240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4939">
            <a:off x="-487465" y="3164667"/>
            <a:ext cx="1432998" cy="22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240" y="1316438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flipH="1">
            <a:off x="5816181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471259">
            <a:off x="7836028" y="-947519"/>
            <a:ext cx="1146700" cy="3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type="title"/>
          </p:nvPr>
        </p:nvSpPr>
        <p:spPr>
          <a:xfrm>
            <a:off x="5643650" y="1821450"/>
            <a:ext cx="27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5643782" y="2317950"/>
            <a:ext cx="27870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360709" y="419400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78026">
            <a:off x="7841132" y="366058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8" name="Google Shape;198;p20"/>
          <p:cNvSpPr txBox="1"/>
          <p:nvPr>
            <p:ph idx="1" type="subTitle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39690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24976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36945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flipH="1">
            <a:off x="-2866462" y="219346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rot="-5400000">
            <a:off x="6525783" y="-457242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114947" y="-332954"/>
            <a:ext cx="486750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995331" y="46573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936">
            <a:off x="90028" y="4151678"/>
            <a:ext cx="660244" cy="9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763">
            <a:off x="8599982" y="203128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idx="1" type="subTitle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2" type="subTitle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2"/>
          <p:cNvSpPr/>
          <p:nvPr/>
        </p:nvSpPr>
        <p:spPr>
          <a:xfrm flipH="1" rot="5400000">
            <a:off x="-1012010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562926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557823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268240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subTitle"/>
          </p:nvPr>
        </p:nvSpPr>
        <p:spPr>
          <a:xfrm>
            <a:off x="937625" y="3167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subTitle"/>
          </p:nvPr>
        </p:nvSpPr>
        <p:spPr>
          <a:xfrm>
            <a:off x="3484350" y="3167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6031075" y="3167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4" type="subTitle"/>
          </p:nvPr>
        </p:nvSpPr>
        <p:spPr>
          <a:xfrm>
            <a:off x="937625" y="268652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5" type="subTitle"/>
          </p:nvPr>
        </p:nvSpPr>
        <p:spPr>
          <a:xfrm>
            <a:off x="3484350" y="268652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31" name="Google Shape;231;p23"/>
          <p:cNvSpPr txBox="1"/>
          <p:nvPr>
            <p:ph idx="6" type="subTitle"/>
          </p:nvPr>
        </p:nvSpPr>
        <p:spPr>
          <a:xfrm>
            <a:off x="6031075" y="268652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32" name="Google Shape;232;p23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>
            <p:ph idx="2" type="pic"/>
          </p:nvPr>
        </p:nvSpPr>
        <p:spPr>
          <a:xfrm>
            <a:off x="3768000" y="1473675"/>
            <a:ext cx="1608000" cy="16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1" type="subTitle"/>
          </p:nvPr>
        </p:nvSpPr>
        <p:spPr>
          <a:xfrm>
            <a:off x="937625" y="355177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3" type="subTitle"/>
          </p:nvPr>
        </p:nvSpPr>
        <p:spPr>
          <a:xfrm>
            <a:off x="3484350" y="355177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4" type="subTitle"/>
          </p:nvPr>
        </p:nvSpPr>
        <p:spPr>
          <a:xfrm>
            <a:off x="6031075" y="355177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5" type="subTitle"/>
          </p:nvPr>
        </p:nvSpPr>
        <p:spPr>
          <a:xfrm>
            <a:off x="937625" y="30816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6" type="subTitle"/>
          </p:nvPr>
        </p:nvSpPr>
        <p:spPr>
          <a:xfrm>
            <a:off x="3484350" y="30816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7" type="subTitle"/>
          </p:nvPr>
        </p:nvSpPr>
        <p:spPr>
          <a:xfrm>
            <a:off x="6031075" y="3081675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49" name="Google Shape;249;p24"/>
          <p:cNvSpPr/>
          <p:nvPr>
            <p:ph idx="8" type="pic"/>
          </p:nvPr>
        </p:nvSpPr>
        <p:spPr>
          <a:xfrm>
            <a:off x="1221275" y="1473675"/>
            <a:ext cx="1608000" cy="16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"/>
          <p:cNvSpPr/>
          <p:nvPr>
            <p:ph idx="9" type="pic"/>
          </p:nvPr>
        </p:nvSpPr>
        <p:spPr>
          <a:xfrm>
            <a:off x="6314725" y="1473675"/>
            <a:ext cx="1608000" cy="16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4"/>
          <p:cNvSpPr/>
          <p:nvPr/>
        </p:nvSpPr>
        <p:spPr>
          <a:xfrm>
            <a:off x="4340994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 rot="5400000">
            <a:off x="-1012010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562926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557823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268240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1" type="subTitle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2" type="subTitle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idx="3" type="subTitle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4" type="subTitle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5" type="subTitle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66" name="Google Shape;266;p25"/>
          <p:cNvSpPr txBox="1"/>
          <p:nvPr>
            <p:ph idx="6" type="subTitle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67" name="Google Shape;267;p25"/>
          <p:cNvSpPr txBox="1"/>
          <p:nvPr>
            <p:ph idx="7" type="subTitle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8" type="subTitle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26"/>
          <p:cNvSpPr txBox="1"/>
          <p:nvPr>
            <p:ph idx="1" type="subTitle"/>
          </p:nvPr>
        </p:nvSpPr>
        <p:spPr>
          <a:xfrm>
            <a:off x="721911" y="2349741"/>
            <a:ext cx="256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idx="2" type="subTitle"/>
          </p:nvPr>
        </p:nvSpPr>
        <p:spPr>
          <a:xfrm>
            <a:off x="3291900" y="2349741"/>
            <a:ext cx="256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3" type="subTitle"/>
          </p:nvPr>
        </p:nvSpPr>
        <p:spPr>
          <a:xfrm>
            <a:off x="722024" y="4079600"/>
            <a:ext cx="2568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4" type="subTitle"/>
          </p:nvPr>
        </p:nvSpPr>
        <p:spPr>
          <a:xfrm>
            <a:off x="3291900" y="4079600"/>
            <a:ext cx="256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6"/>
          <p:cNvSpPr txBox="1"/>
          <p:nvPr>
            <p:ph idx="5" type="subTitle"/>
          </p:nvPr>
        </p:nvSpPr>
        <p:spPr>
          <a:xfrm>
            <a:off x="5854239" y="2349741"/>
            <a:ext cx="256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6"/>
          <p:cNvSpPr txBox="1"/>
          <p:nvPr>
            <p:ph idx="6" type="subTitle"/>
          </p:nvPr>
        </p:nvSpPr>
        <p:spPr>
          <a:xfrm>
            <a:off x="5854239" y="4079599"/>
            <a:ext cx="256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7" type="subTitle"/>
          </p:nvPr>
        </p:nvSpPr>
        <p:spPr>
          <a:xfrm>
            <a:off x="719961" y="2038150"/>
            <a:ext cx="25719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8" type="subTitle"/>
          </p:nvPr>
        </p:nvSpPr>
        <p:spPr>
          <a:xfrm>
            <a:off x="3289950" y="2038150"/>
            <a:ext cx="256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9" type="subTitle"/>
          </p:nvPr>
        </p:nvSpPr>
        <p:spPr>
          <a:xfrm>
            <a:off x="5852139" y="2038150"/>
            <a:ext cx="25719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13" type="subTitle"/>
          </p:nvPr>
        </p:nvSpPr>
        <p:spPr>
          <a:xfrm>
            <a:off x="720073" y="3771901"/>
            <a:ext cx="25719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14" type="subTitle"/>
          </p:nvPr>
        </p:nvSpPr>
        <p:spPr>
          <a:xfrm>
            <a:off x="3289950" y="3771901"/>
            <a:ext cx="25641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15" type="subTitle"/>
          </p:nvPr>
        </p:nvSpPr>
        <p:spPr>
          <a:xfrm>
            <a:off x="5852139" y="3771901"/>
            <a:ext cx="25719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 flipH="1" rot="1083288">
            <a:off x="-399459" y="3856831"/>
            <a:ext cx="2677097" cy="17791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757043" y="47213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hasCustomPrompt="1" type="title"/>
          </p:nvPr>
        </p:nvSpPr>
        <p:spPr>
          <a:xfrm>
            <a:off x="2223600" y="74642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7"/>
          <p:cNvSpPr txBox="1"/>
          <p:nvPr>
            <p:ph idx="1" type="subTitle"/>
          </p:nvPr>
        </p:nvSpPr>
        <p:spPr>
          <a:xfrm>
            <a:off x="2223600" y="14282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27"/>
          <p:cNvSpPr txBox="1"/>
          <p:nvPr>
            <p:ph hasCustomPrompt="1" idx="2" type="title"/>
          </p:nvPr>
        </p:nvSpPr>
        <p:spPr>
          <a:xfrm>
            <a:off x="2223600" y="204413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27"/>
          <p:cNvSpPr txBox="1"/>
          <p:nvPr>
            <p:ph idx="3" type="subTitle"/>
          </p:nvPr>
        </p:nvSpPr>
        <p:spPr>
          <a:xfrm>
            <a:off x="2223600" y="272850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7"/>
          <p:cNvSpPr txBox="1"/>
          <p:nvPr>
            <p:ph hasCustomPrompt="1" idx="4" type="title"/>
          </p:nvPr>
        </p:nvSpPr>
        <p:spPr>
          <a:xfrm>
            <a:off x="2223600" y="334183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27"/>
          <p:cNvSpPr txBox="1"/>
          <p:nvPr>
            <p:ph idx="5" type="subTitle"/>
          </p:nvPr>
        </p:nvSpPr>
        <p:spPr>
          <a:xfrm>
            <a:off x="2223600" y="402878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27"/>
          <p:cNvSpPr/>
          <p:nvPr/>
        </p:nvSpPr>
        <p:spPr>
          <a:xfrm>
            <a:off x="-1860978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942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078026">
            <a:off x="1331563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24976">
            <a:off x="280441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96901">
            <a:off x="7772995" y="-302621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92862">
            <a:off x="7917309" y="275298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8100334">
            <a:off x="8482375" y="1175456"/>
            <a:ext cx="508392" cy="64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hasCustomPrompt="1" type="title"/>
          </p:nvPr>
        </p:nvSpPr>
        <p:spPr>
          <a:xfrm>
            <a:off x="1429644" y="2158250"/>
            <a:ext cx="1190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938394" y="370705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6" name="Google Shape;316;p28"/>
          <p:cNvSpPr txBox="1"/>
          <p:nvPr>
            <p:ph idx="2" type="subTitle"/>
          </p:nvPr>
        </p:nvSpPr>
        <p:spPr>
          <a:xfrm>
            <a:off x="938394" y="335117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hasCustomPrompt="1" idx="3" type="title"/>
          </p:nvPr>
        </p:nvSpPr>
        <p:spPr>
          <a:xfrm>
            <a:off x="3976650" y="2158250"/>
            <a:ext cx="1190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8"/>
          <p:cNvSpPr txBox="1"/>
          <p:nvPr>
            <p:ph idx="4" type="subTitle"/>
          </p:nvPr>
        </p:nvSpPr>
        <p:spPr>
          <a:xfrm>
            <a:off x="3485400" y="370705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9" name="Google Shape;319;p28"/>
          <p:cNvSpPr txBox="1"/>
          <p:nvPr>
            <p:ph idx="5" type="subTitle"/>
          </p:nvPr>
        </p:nvSpPr>
        <p:spPr>
          <a:xfrm>
            <a:off x="3485400" y="335117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hasCustomPrompt="1" idx="6" type="title"/>
          </p:nvPr>
        </p:nvSpPr>
        <p:spPr>
          <a:xfrm>
            <a:off x="6523656" y="2158250"/>
            <a:ext cx="1190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28"/>
          <p:cNvSpPr txBox="1"/>
          <p:nvPr>
            <p:ph idx="7" type="subTitle"/>
          </p:nvPr>
        </p:nvSpPr>
        <p:spPr>
          <a:xfrm>
            <a:off x="6032406" y="370705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2" name="Google Shape;322;p28"/>
          <p:cNvSpPr txBox="1"/>
          <p:nvPr>
            <p:ph idx="8" type="subTitle"/>
          </p:nvPr>
        </p:nvSpPr>
        <p:spPr>
          <a:xfrm>
            <a:off x="6032406" y="335117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323" name="Google Shape;323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28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8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2347950" y="431325"/>
            <a:ext cx="4448100" cy="12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" name="Google Shape;334;p29"/>
          <p:cNvSpPr txBox="1"/>
          <p:nvPr>
            <p:ph idx="1" type="subTitle"/>
          </p:nvPr>
        </p:nvSpPr>
        <p:spPr>
          <a:xfrm>
            <a:off x="2347900" y="2548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9"/>
          <p:cNvSpPr txBox="1"/>
          <p:nvPr/>
        </p:nvSpPr>
        <p:spPr>
          <a:xfrm>
            <a:off x="2302150" y="4081200"/>
            <a:ext cx="453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b="1"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69750" y="539500"/>
            <a:ext cx="3911360" cy="40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/>
          <p:nvPr/>
        </p:nvSpPr>
        <p:spPr>
          <a:xfrm>
            <a:off x="6196223" y="1115328"/>
            <a:ext cx="5062423" cy="6177965"/>
          </a:xfrm>
          <a:custGeom>
            <a:rect b="b" l="l" r="r" t="t"/>
            <a:pathLst>
              <a:path extrusionOk="0" h="158572" w="129939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167304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051212">
            <a:off x="8263765" y="2333850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 flipH="1" rot="-5400000">
            <a:off x="6575933" y="2776641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237074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8531760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921237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 rot="9716712">
            <a:off x="-399459" y="-231555"/>
            <a:ext cx="2677097" cy="17791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49465" y="52209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757043" y="2218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14540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 flipH="1" rot="-5400000">
            <a:off x="6575933" y="3029831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6237074">
            <a:off x="8024748" y="449862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8531760">
            <a:off x="8322104" y="49547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146312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1421175" y="445025"/>
            <a:ext cx="63018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923137" y="3167133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715263" y="3167133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715263" y="26865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923137" y="26865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-1964087" y="2172991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148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317342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flipH="1" rot="5400000">
            <a:off x="7351940" y="4171533"/>
            <a:ext cx="3577100" cy="2377225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53456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26824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flipH="1" rot="6342186">
            <a:off x="-1433179" y="-259266"/>
            <a:ext cx="3577039" cy="2377184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8835713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2700148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999989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524976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rect b="b" l="l" r="r" t="t"/>
            <a:pathLst>
              <a:path extrusionOk="0" h="98855" w="138772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8100334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>
            <p:ph idx="2" type="pic"/>
          </p:nvPr>
        </p:nvSpPr>
        <p:spPr>
          <a:xfrm>
            <a:off x="0" y="68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720000" y="4014450"/>
            <a:ext cx="7704000" cy="622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ctrTitle"/>
          </p:nvPr>
        </p:nvSpPr>
        <p:spPr>
          <a:xfrm>
            <a:off x="2234089" y="1052993"/>
            <a:ext cx="4675800" cy="25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Dishcovery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4" name="Google Shape;364;p32"/>
          <p:cNvSpPr txBox="1"/>
          <p:nvPr>
            <p:ph idx="1" type="subTitle"/>
          </p:nvPr>
        </p:nvSpPr>
        <p:spPr>
          <a:xfrm>
            <a:off x="3399739" y="2676790"/>
            <a:ext cx="4675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want to cook today?</a:t>
            </a:r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87" y="255383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480" y="1221823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63" y="388709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167304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700148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650" y="512981"/>
            <a:ext cx="1148700" cy="1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437500" y="3558000"/>
            <a:ext cx="44724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User Centered Design, Autumn 2025</a:t>
            </a:r>
            <a:b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Marina Köhli</a:t>
            </a:r>
            <a:b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Henri Kangas</a:t>
            </a:r>
            <a:b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Hans-Andrea Danuser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2246300" y="693550"/>
            <a:ext cx="46512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9" name="Google Shape;379;p33"/>
          <p:cNvSpPr txBox="1"/>
          <p:nvPr>
            <p:ph idx="1" type="subTitle"/>
          </p:nvPr>
        </p:nvSpPr>
        <p:spPr>
          <a:xfrm>
            <a:off x="2246300" y="2263750"/>
            <a:ext cx="4651200" cy="25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Dishcovery is a comprehensive mobile cooking application that is designed as a personal assistant to make cooking, planning and storing recipes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make an interactive figma model which simulates how the actual application works in practise.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 flipH="1">
            <a:off x="-2726815" y="2168516"/>
            <a:ext cx="6764116" cy="4495212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8999989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/>
        </p:nvSpPr>
        <p:spPr>
          <a:xfrm flipH="1" rot="-8855349">
            <a:off x="4468619" y="-416731"/>
            <a:ext cx="6763802" cy="4495004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 flipH="1" rot="1011613">
            <a:off x="-3322377" y="1759712"/>
            <a:ext cx="6061394" cy="3848199"/>
          </a:xfrm>
          <a:custGeom>
            <a:rect b="b" l="l" r="r" t="t"/>
            <a:pathLst>
              <a:path extrusionOk="0" h="117568" w="176909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>
            <p:ph idx="1" type="body"/>
          </p:nvPr>
        </p:nvSpPr>
        <p:spPr>
          <a:xfrm>
            <a:off x="1152955" y="1215750"/>
            <a:ext cx="27555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Major</a:t>
            </a:r>
            <a:endParaRPr sz="240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-215900" lvl="0" marL="241300" rtl="0" algn="l">
              <a:spcBef>
                <a:spcPts val="80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Database recipe search 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/>
              <a:t>Personal recipe collection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chatbot assistant</a:t>
            </a:r>
            <a:endParaRPr/>
          </a:p>
        </p:txBody>
      </p:sp>
      <p:sp>
        <p:nvSpPr>
          <p:cNvPr id="392" name="Google Shape;39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77300" y="1101075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999989">
            <a:off x="838552" y="4119049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4397">
            <a:off x="6181000" y="441206"/>
            <a:ext cx="1148699" cy="1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/>
        </p:nvSpPr>
        <p:spPr>
          <a:xfrm>
            <a:off x="3271352" y="2812350"/>
            <a:ext cx="35502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Minor</a:t>
            </a:r>
            <a:endParaRPr sz="240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-215900" lvl="0" marL="241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Recipe sharing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Seasonal daily recipe suggestion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Dark mode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Default search option (allergy filter, etc)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</a:pPr>
            <a:r>
              <a:rPr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Advanced search features</a:t>
            </a:r>
            <a:endParaRPr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489950" y="368725"/>
            <a:ext cx="38643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study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739875" y="1254625"/>
            <a:ext cx="30333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Interviews 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(n=4): </a:t>
            </a:r>
            <a:b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generated features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basis for the questionnaire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Questionnaire 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(n=32):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age range: 10-81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more information on the features</a:t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3" name="Google Shape;403;p35"/>
          <p:cNvSpPr/>
          <p:nvPr/>
        </p:nvSpPr>
        <p:spPr>
          <a:xfrm rot="-10042340">
            <a:off x="8555839" y="2175696"/>
            <a:ext cx="45501" cy="87107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4" name="Google Shape;404;p35"/>
          <p:cNvSpPr/>
          <p:nvPr/>
        </p:nvSpPr>
        <p:spPr>
          <a:xfrm rot="-10042082">
            <a:off x="8619583" y="2389312"/>
            <a:ext cx="18923" cy="87120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Google Shape;405;p35"/>
          <p:cNvSpPr/>
          <p:nvPr/>
        </p:nvSpPr>
        <p:spPr>
          <a:xfrm rot="330997">
            <a:off x="8624844" y="2067444"/>
            <a:ext cx="8429" cy="37766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35"/>
          <p:cNvSpPr/>
          <p:nvPr/>
        </p:nvSpPr>
        <p:spPr>
          <a:xfrm rot="-10042030">
            <a:off x="8686121" y="2200369"/>
            <a:ext cx="8430" cy="37768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Google Shape;407;p35"/>
          <p:cNvSpPr/>
          <p:nvPr/>
        </p:nvSpPr>
        <p:spPr>
          <a:xfrm rot="-352922">
            <a:off x="8755703" y="2067862"/>
            <a:ext cx="18924" cy="87122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1367">
            <a:off x="7856426" y="4018205"/>
            <a:ext cx="1148699" cy="10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 title="features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900" y="591830"/>
            <a:ext cx="3311976" cy="430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 title="AIfeatur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321" y="2955625"/>
            <a:ext cx="3228852" cy="193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489950" y="368725"/>
            <a:ext cx="71337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942662" y="1403468"/>
            <a:ext cx="30333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Robert</a:t>
            </a:r>
            <a:endParaRPr b="1" sz="12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Profile: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 61y, lawyer, swimmer, has a wife and two adult children</a:t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Cooking type: 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cooking is his passion, likes to serve his family and friends extravagant and elaborate menus; does not feel comfortable with AI</a:t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How he would use the app: 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store recipes, plan menus, search recipes for specific ingredients he’s trying out</a:t>
            </a:r>
            <a:endParaRPr sz="8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17" name="Google Shape;417;p36"/>
          <p:cNvSpPr/>
          <p:nvPr/>
        </p:nvSpPr>
        <p:spPr>
          <a:xfrm rot="-10042340">
            <a:off x="8555839" y="2175696"/>
            <a:ext cx="45501" cy="87107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8" name="Google Shape;418;p36"/>
          <p:cNvSpPr/>
          <p:nvPr/>
        </p:nvSpPr>
        <p:spPr>
          <a:xfrm rot="-10042082">
            <a:off x="8619583" y="2389312"/>
            <a:ext cx="18923" cy="87120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9" name="Google Shape;419;p36"/>
          <p:cNvSpPr/>
          <p:nvPr/>
        </p:nvSpPr>
        <p:spPr>
          <a:xfrm rot="330997">
            <a:off x="8624844" y="2067444"/>
            <a:ext cx="8429" cy="37766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Google Shape;420;p36"/>
          <p:cNvSpPr/>
          <p:nvPr/>
        </p:nvSpPr>
        <p:spPr>
          <a:xfrm rot="-10042030">
            <a:off x="8686121" y="2200369"/>
            <a:ext cx="8430" cy="37768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Google Shape;421;p36"/>
          <p:cNvSpPr/>
          <p:nvPr/>
        </p:nvSpPr>
        <p:spPr>
          <a:xfrm rot="-352922">
            <a:off x="8755703" y="2067862"/>
            <a:ext cx="18924" cy="87122"/>
          </a:xfrm>
          <a:custGeom>
            <a:rect b="b" l="l" r="r" t="t"/>
            <a:pathLst>
              <a:path extrusionOk="0" h="5357" w="1821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1367">
            <a:off x="7856426" y="4018205"/>
            <a:ext cx="1148699" cy="1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4502937" y="1403418"/>
            <a:ext cx="31206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Carla</a:t>
            </a:r>
            <a:endParaRPr b="1" sz="1200">
              <a:solidFill>
                <a:schemeClr val="accent1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Profile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: 22y, studies geography, works in a bar, likes yoga, lives in a shared flat with her best friends, family: her parents and a brother</a:t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Cooking type: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 cooks out of necessity, prefers other activities. Moved out 2 years ago and is still figuring out how to balance household tasks. Uses AI often.</a:t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How she would use the app:  </a:t>
            </a:r>
            <a:r>
              <a:rPr lang="en" sz="1100">
                <a:latin typeface="Averia Serif Libre"/>
                <a:ea typeface="Averia Serif Libre"/>
                <a:cs typeface="Averia Serif Libre"/>
                <a:sym typeface="Averia Serif Libre"/>
              </a:rPr>
              <a:t>share recipes with her flatmates, get cooking tips</a:t>
            </a:r>
            <a:endParaRPr sz="800">
              <a:latin typeface="Averia Serif Libre"/>
              <a:ea typeface="Averia Serif Libre"/>
              <a:cs typeface="Averia Serif Libre"/>
              <a:sym typeface="Averia Serif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Sketch</a:t>
            </a:r>
            <a:endParaRPr/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775" y="1071200"/>
            <a:ext cx="4223875" cy="42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Prototype, Searching/Results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875" y="1348750"/>
            <a:ext cx="3577449" cy="35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8750"/>
            <a:ext cx="3662500" cy="3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700" y="1348750"/>
            <a:ext cx="3577449" cy="357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Prototype, Recipe Book</a:t>
            </a:r>
            <a:endParaRPr/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75" y="1251725"/>
            <a:ext cx="3891776" cy="389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050" y="901562"/>
            <a:ext cx="3891776" cy="38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1720650" y="2700875"/>
            <a:ext cx="570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52" name="Google Shape;452;p40"/>
          <p:cNvSpPr txBox="1"/>
          <p:nvPr>
            <p:ph idx="1" type="subTitle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 rotWithShape="1">
          <a:blip r:embed="rId3">
            <a:alphaModFix/>
          </a:blip>
          <a:srcRect b="0" l="0" r="0" t="49657"/>
          <a:stretch/>
        </p:blipFill>
        <p:spPr>
          <a:xfrm>
            <a:off x="3778262" y="1542867"/>
            <a:ext cx="1587475" cy="105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67304">
            <a:off x="715057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